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Lst>
  <p:sldSz cy="5143500" cx="9144000"/>
  <p:notesSz cx="6858000" cy="9144000"/>
  <p:embeddedFontLst>
    <p:embeddedFont>
      <p:font typeface="Average"/>
      <p:regular r:id="rId31"/>
    </p:embeddedFont>
    <p:embeddedFont>
      <p:font typeface="Oswald"/>
      <p:regular r:id="rId32"/>
      <p:bold r:id="rId33"/>
    </p:embeddedFont>
    <p:embeddedFont>
      <p:font typeface="Comfortaa"/>
      <p:regular r:id="rId34"/>
      <p:bold r:id="rId3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Average-regular.fntdata"/><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font" Target="fonts/Oswald-bold.fntdata"/><Relationship Id="rId10" Type="http://schemas.openxmlformats.org/officeDocument/2006/relationships/slide" Target="slides/slide5.xml"/><Relationship Id="rId32" Type="http://schemas.openxmlformats.org/officeDocument/2006/relationships/font" Target="fonts/Oswald-regular.fntdata"/><Relationship Id="rId13" Type="http://schemas.openxmlformats.org/officeDocument/2006/relationships/slide" Target="slides/slide8.xml"/><Relationship Id="rId35" Type="http://schemas.openxmlformats.org/officeDocument/2006/relationships/font" Target="fonts/Comfortaa-bold.fntdata"/><Relationship Id="rId12" Type="http://schemas.openxmlformats.org/officeDocument/2006/relationships/slide" Target="slides/slide7.xml"/><Relationship Id="rId34" Type="http://schemas.openxmlformats.org/officeDocument/2006/relationships/font" Target="fonts/Comfortaa-regular.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366800aee86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366800aee86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366800aee86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366800aee86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366800aee86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366800aee86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387d2d87f28_3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387d2d87f28_3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387d2d87f28_3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387d2d87f28_3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387d2d87f28_3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387d2d87f28_3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387d2d87f28_3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387d2d87f28_3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387d2d87f28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387d2d87f28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387d2d87f28_3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387d2d87f28_3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387d2d87f28_3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387d2d87f28_3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366800aee86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366800aee86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366800aee86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366800aee86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366800aee86_5_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366800aee86_5_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366800aee86_4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366800aee86_4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366800aee86_5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366800aee86_5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387d2d87f28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387d2d87f28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"While population influences opioid prescription and death rates, it is not the determining factor. Rural areas can face overdose rates similar to metropolitan regions, yet major cities like Memphis and Shelby County show a precedent for progress, with deaths now trending downward."</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387d2d87f28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387d2d87f28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"Tennessee cannot afford to ignore the role of prescription oversight in the opioid crisis—without stronger accountability for prescribers and closer monitoring in rural counties, overdose deaths will continue to rise."</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366800aee86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366800aee86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366800aee86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366800aee86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366800aee86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366800aee86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366800aee86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366800aee86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366800aee86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366800aee86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366800aee86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366800aee86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366800aee86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366800aee86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grpSp>
        <p:nvGrpSpPr>
          <p:cNvPr id="10" name="Google Shape;10;p2"/>
          <p:cNvGrpSpPr/>
          <p:nvPr/>
        </p:nvGrpSpPr>
        <p:grpSpPr>
          <a:xfrm>
            <a:off x="4350279" y="2855377"/>
            <a:ext cx="443589" cy="105632"/>
            <a:chOff x="4137525" y="2915950"/>
            <a:chExt cx="869100" cy="207000"/>
          </a:xfrm>
        </p:grpSpPr>
        <p:sp>
          <p:nvSpPr>
            <p:cNvPr id="11" name="Google Shape;11;p2"/>
            <p:cNvSpPr/>
            <p:nvPr/>
          </p:nvSpPr>
          <p:spPr>
            <a:xfrm>
              <a:off x="446857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47996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41375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671258" y="990800"/>
            <a:ext cx="7801500" cy="1730100"/>
          </a:xfrm>
          <a:prstGeom prst="rect">
            <a:avLst/>
          </a:prstGeom>
        </p:spPr>
        <p:txBody>
          <a:bodyPr anchorCtr="0" anchor="b" bIns="91425" lIns="91425" spcFirstLastPara="1" rIns="91425" wrap="square" tIns="91425">
            <a:norm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5" name="Google Shape;15;p2"/>
          <p:cNvSpPr txBox="1"/>
          <p:nvPr>
            <p:ph idx="1" type="subTitle"/>
          </p:nvPr>
        </p:nvSpPr>
        <p:spPr>
          <a:xfrm>
            <a:off x="671250" y="3174876"/>
            <a:ext cx="78015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6" name="Google Shape;16;p2"/>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9" name="Shape 49"/>
        <p:cNvGrpSpPr/>
        <p:nvPr/>
      </p:nvGrpSpPr>
      <p:grpSpPr>
        <a:xfrm>
          <a:off x="0" y="0"/>
          <a:ext cx="0" cy="0"/>
          <a:chOff x="0" y="0"/>
          <a:chExt cx="0" cy="0"/>
        </a:xfrm>
      </p:grpSpPr>
      <p:sp>
        <p:nvSpPr>
          <p:cNvPr id="50" name="Google Shape;50;p11"/>
          <p:cNvSpPr txBox="1"/>
          <p:nvPr>
            <p:ph hasCustomPrompt="1" type="title"/>
          </p:nvPr>
        </p:nvSpPr>
        <p:spPr>
          <a:xfrm>
            <a:off x="311700" y="1255275"/>
            <a:ext cx="8520600" cy="18906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1" name="Google Shape;51;p11"/>
          <p:cNvSpPr txBox="1"/>
          <p:nvPr>
            <p:ph idx="1" type="body"/>
          </p:nvPr>
        </p:nvSpPr>
        <p:spPr>
          <a:xfrm>
            <a:off x="311700" y="32284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2" name="Google Shape;52;p11"/>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sp>
        <p:nvSpPr>
          <p:cNvPr id="18" name="Google Shape;18;p3"/>
          <p:cNvSpPr txBox="1"/>
          <p:nvPr>
            <p:ph type="title"/>
          </p:nvPr>
        </p:nvSpPr>
        <p:spPr>
          <a:xfrm>
            <a:off x="671250" y="2141250"/>
            <a:ext cx="7852200" cy="8610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9" name="Google Shape;19;p3"/>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sp>
        <p:nvSpPr>
          <p:cNvPr id="21" name="Google Shape;21;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2" name="Google Shape;22;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3" name="Google Shape;23;p4"/>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6" name="Google Shape;26;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7" name="Google Shape;27;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8" name="Google Shape;28;p5"/>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 name="Shape 29"/>
        <p:cNvGrpSpPr/>
        <p:nvPr/>
      </p:nvGrpSpPr>
      <p:grpSpPr>
        <a:xfrm>
          <a:off x="0" y="0"/>
          <a:ext cx="0" cy="0"/>
          <a:chOff x="0" y="0"/>
          <a:chExt cx="0" cy="0"/>
        </a:xfrm>
      </p:grpSpPr>
      <p:sp>
        <p:nvSpPr>
          <p:cNvPr id="30" name="Google Shape;30;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1" name="Google Shape;31;p6"/>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2" name="Shape 32"/>
        <p:cNvGrpSpPr/>
        <p:nvPr/>
      </p:nvGrpSpPr>
      <p:grpSpPr>
        <a:xfrm>
          <a:off x="0" y="0"/>
          <a:ext cx="0" cy="0"/>
          <a:chOff x="0" y="0"/>
          <a:chExt cx="0" cy="0"/>
        </a:xfrm>
      </p:grpSpPr>
      <p:sp>
        <p:nvSpPr>
          <p:cNvPr id="33" name="Google Shape;33;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4" name="Google Shape;34;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5" name="Google Shape;35;p7"/>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6" name="Shape 36"/>
        <p:cNvGrpSpPr/>
        <p:nvPr/>
      </p:nvGrpSpPr>
      <p:grpSpPr>
        <a:xfrm>
          <a:off x="0" y="0"/>
          <a:ext cx="0" cy="0"/>
          <a:chOff x="0" y="0"/>
          <a:chExt cx="0" cy="0"/>
        </a:xfrm>
      </p:grpSpPr>
      <p:sp>
        <p:nvSpPr>
          <p:cNvPr id="37" name="Google Shape;37;p8"/>
          <p:cNvSpPr txBox="1"/>
          <p:nvPr>
            <p:ph type="title"/>
          </p:nvPr>
        </p:nvSpPr>
        <p:spPr>
          <a:xfrm>
            <a:off x="490250" y="526350"/>
            <a:ext cx="62271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38" name="Google Shape;38;p8"/>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p9"/>
          <p:cNvSpPr/>
          <p:nvPr/>
        </p:nvSpPr>
        <p:spPr>
          <a:xfrm>
            <a:off x="457200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 name="Google Shape;41;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2" name="Google Shape;42;p9"/>
          <p:cNvSpPr txBox="1"/>
          <p:nvPr>
            <p:ph type="title"/>
          </p:nvPr>
        </p:nvSpPr>
        <p:spPr>
          <a:xfrm>
            <a:off x="265500" y="1081400"/>
            <a:ext cx="4045200" cy="1710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3" name="Google Shape;43;p9"/>
          <p:cNvSpPr txBox="1"/>
          <p:nvPr>
            <p:ph idx="1" type="subTitle"/>
          </p:nvPr>
        </p:nvSpPr>
        <p:spPr>
          <a:xfrm>
            <a:off x="265500" y="28452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dk1"/>
              </a:buClr>
              <a:buSzPts val="2100"/>
              <a:buNone/>
              <a:defRPr sz="21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p:txBody>
      </p:sp>
      <p:sp>
        <p:nvSpPr>
          <p:cNvPr id="44" name="Google Shape;44;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45" name="Google Shape;45;p9"/>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6" name="Shape 46"/>
        <p:cNvGrpSpPr/>
        <p:nvPr/>
      </p:nvGrpSpPr>
      <p:grpSpPr>
        <a:xfrm>
          <a:off x="0" y="0"/>
          <a:ext cx="0" cy="0"/>
          <a:chOff x="0" y="0"/>
          <a:chExt cx="0" cy="0"/>
        </a:xfrm>
      </p:grpSpPr>
      <p:sp>
        <p:nvSpPr>
          <p:cNvPr id="47" name="Google Shape;47;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Clr>
                <a:schemeClr val="dk1"/>
              </a:buClr>
              <a:buSzPts val="2100"/>
              <a:buFont typeface="Oswald"/>
              <a:buNone/>
              <a:defRPr sz="2100">
                <a:solidFill>
                  <a:schemeClr val="dk1"/>
                </a:solidFill>
                <a:latin typeface="Oswald"/>
                <a:ea typeface="Oswald"/>
                <a:cs typeface="Oswald"/>
                <a:sym typeface="Oswald"/>
              </a:defRPr>
            </a:lvl1pPr>
          </a:lstStyle>
          <a:p/>
        </p:txBody>
      </p:sp>
      <p:sp>
        <p:nvSpPr>
          <p:cNvPr id="48" name="Google Shape;48;p10"/>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lat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1pPr>
            <a:lvl2pPr lvl="1">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2pPr>
            <a:lvl3pPr lvl="2">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3pPr>
            <a:lvl4pPr lvl="3">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4pPr>
            <a:lvl5pPr lvl="4">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5pPr>
            <a:lvl6pPr lvl="5">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6pPr>
            <a:lvl7pPr lvl="6">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7pPr>
            <a:lvl8pPr lvl="7">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8pPr>
            <a:lvl9pPr lvl="8">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accent3"/>
              </a:buClr>
              <a:buSzPts val="1800"/>
              <a:buFont typeface="Average"/>
              <a:buChar char="●"/>
              <a:defRPr sz="1800">
                <a:solidFill>
                  <a:schemeClr val="accent3"/>
                </a:solidFill>
                <a:latin typeface="Average"/>
                <a:ea typeface="Average"/>
                <a:cs typeface="Average"/>
                <a:sym typeface="Average"/>
              </a:defRPr>
            </a:lvl1pPr>
            <a:lvl2pPr indent="-317500" lvl="1" marL="9144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2pPr>
            <a:lvl3pPr indent="-317500" lvl="2" marL="13716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3pPr>
            <a:lvl4pPr indent="-317500" lvl="3" marL="18288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4pPr>
            <a:lvl5pPr indent="-317500" lvl="4" marL="22860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5pPr>
            <a:lvl6pPr indent="-317500" lvl="5" marL="27432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6pPr>
            <a:lvl7pPr indent="-317500" lvl="6" marL="32004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7pPr>
            <a:lvl8pPr indent="-317500" lvl="7" marL="36576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8pPr>
            <a:lvl9pPr indent="-317500" lvl="8" marL="41148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9pPr>
          </a:lstStyle>
          <a:p/>
        </p:txBody>
      </p:sp>
      <p:sp>
        <p:nvSpPr>
          <p:cNvPr id="8" name="Google Shape;8;p1"/>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3"/>
                </a:solidFill>
                <a:latin typeface="Average"/>
                <a:ea typeface="Average"/>
                <a:cs typeface="Average"/>
                <a:sym typeface="Average"/>
              </a:defRPr>
            </a:lvl1pPr>
            <a:lvl2pPr lvl="1" algn="r">
              <a:buNone/>
              <a:defRPr sz="1000">
                <a:solidFill>
                  <a:schemeClr val="accent3"/>
                </a:solidFill>
                <a:latin typeface="Average"/>
                <a:ea typeface="Average"/>
                <a:cs typeface="Average"/>
                <a:sym typeface="Average"/>
              </a:defRPr>
            </a:lvl2pPr>
            <a:lvl3pPr lvl="2" algn="r">
              <a:buNone/>
              <a:defRPr sz="1000">
                <a:solidFill>
                  <a:schemeClr val="accent3"/>
                </a:solidFill>
                <a:latin typeface="Average"/>
                <a:ea typeface="Average"/>
                <a:cs typeface="Average"/>
                <a:sym typeface="Average"/>
              </a:defRPr>
            </a:lvl3pPr>
            <a:lvl4pPr lvl="3" algn="r">
              <a:buNone/>
              <a:defRPr sz="1000">
                <a:solidFill>
                  <a:schemeClr val="accent3"/>
                </a:solidFill>
                <a:latin typeface="Average"/>
                <a:ea typeface="Average"/>
                <a:cs typeface="Average"/>
                <a:sym typeface="Average"/>
              </a:defRPr>
            </a:lvl4pPr>
            <a:lvl5pPr lvl="4" algn="r">
              <a:buNone/>
              <a:defRPr sz="1000">
                <a:solidFill>
                  <a:schemeClr val="accent3"/>
                </a:solidFill>
                <a:latin typeface="Average"/>
                <a:ea typeface="Average"/>
                <a:cs typeface="Average"/>
                <a:sym typeface="Average"/>
              </a:defRPr>
            </a:lvl5pPr>
            <a:lvl6pPr lvl="5" algn="r">
              <a:buNone/>
              <a:defRPr sz="1000">
                <a:solidFill>
                  <a:schemeClr val="accent3"/>
                </a:solidFill>
                <a:latin typeface="Average"/>
                <a:ea typeface="Average"/>
                <a:cs typeface="Average"/>
                <a:sym typeface="Average"/>
              </a:defRPr>
            </a:lvl6pPr>
            <a:lvl7pPr lvl="6" algn="r">
              <a:buNone/>
              <a:defRPr sz="1000">
                <a:solidFill>
                  <a:schemeClr val="accent3"/>
                </a:solidFill>
                <a:latin typeface="Average"/>
                <a:ea typeface="Average"/>
                <a:cs typeface="Average"/>
                <a:sym typeface="Average"/>
              </a:defRPr>
            </a:lvl7pPr>
            <a:lvl8pPr lvl="7" algn="r">
              <a:buNone/>
              <a:defRPr sz="1000">
                <a:solidFill>
                  <a:schemeClr val="accent3"/>
                </a:solidFill>
                <a:latin typeface="Average"/>
                <a:ea typeface="Average"/>
                <a:cs typeface="Average"/>
                <a:sym typeface="Average"/>
              </a:defRPr>
            </a:lvl8pPr>
            <a:lvl9pPr lvl="8" algn="r">
              <a:buNone/>
              <a:defRPr sz="1000">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6.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3.jpg"/><Relationship Id="rId4" Type="http://schemas.openxmlformats.org/officeDocument/2006/relationships/image" Target="../media/image17.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hyperlink" Target="https://mpontius0108.github.io/tn_prescribers_by_county_mp/" TargetMode="External"/><Relationship Id="rId4" Type="http://schemas.openxmlformats.org/officeDocument/2006/relationships/image" Target="../media/image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9.png"/><Relationship Id="rId4" Type="http://schemas.openxmlformats.org/officeDocument/2006/relationships/image" Target="../media/image16.png"/><Relationship Id="rId5" Type="http://schemas.openxmlformats.org/officeDocument/2006/relationships/image" Target="../media/image1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hyperlink" Target="https://mpontius0108.github.io/prescriptions_nashville_mp/" TargetMode="External"/><Relationship Id="rId4" Type="http://schemas.openxmlformats.org/officeDocument/2006/relationships/hyperlink" Target="https://mpontius0108.github.io/missed_pickups_by_zip_mp/" TargetMode="External"/><Relationship Id="rId5" Type="http://schemas.openxmlformats.org/officeDocument/2006/relationships/image" Target="../media/image12.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3"/>
          <p:cNvSpPr txBox="1"/>
          <p:nvPr>
            <p:ph type="ctrTitle"/>
          </p:nvPr>
        </p:nvSpPr>
        <p:spPr>
          <a:xfrm>
            <a:off x="311700" y="102775"/>
            <a:ext cx="8520600" cy="10851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New River Remedies</a:t>
            </a:r>
            <a:endParaRPr/>
          </a:p>
        </p:txBody>
      </p:sp>
      <p:sp>
        <p:nvSpPr>
          <p:cNvPr id="60" name="Google Shape;60;p13"/>
          <p:cNvSpPr txBox="1"/>
          <p:nvPr>
            <p:ph idx="1" type="subTitle"/>
          </p:nvPr>
        </p:nvSpPr>
        <p:spPr>
          <a:xfrm>
            <a:off x="221300" y="12793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Prescribers Redux </a:t>
            </a:r>
            <a:endParaRPr/>
          </a:p>
        </p:txBody>
      </p:sp>
      <p:pic>
        <p:nvPicPr>
          <p:cNvPr descr="I need a hyper realistic logo for our company New River Remedies which is a data analytics firm investigation data on prescription overdoses" id="61" name="Google Shape;61;p13"/>
          <p:cNvPicPr preferRelativeResize="0"/>
          <p:nvPr/>
        </p:nvPicPr>
        <p:blipFill>
          <a:blip r:embed="rId3">
            <a:alphaModFix/>
          </a:blip>
          <a:stretch>
            <a:fillRect/>
          </a:stretch>
        </p:blipFill>
        <p:spPr>
          <a:xfrm>
            <a:off x="2974650" y="2071925"/>
            <a:ext cx="2766775" cy="27667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24" name="Google Shape;124;p2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25" name="Google Shape;125;p22"/>
          <p:cNvPicPr preferRelativeResize="0"/>
          <p:nvPr/>
        </p:nvPicPr>
        <p:blipFill>
          <a:blip r:embed="rId3">
            <a:alphaModFix/>
          </a:blip>
          <a:stretch>
            <a:fillRect/>
          </a:stretch>
        </p:blipFill>
        <p:spPr>
          <a:xfrm>
            <a:off x="5924" y="0"/>
            <a:ext cx="9098701" cy="52959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31" name="Google Shape;131;p2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32" name="Google Shape;132;p23"/>
          <p:cNvPicPr preferRelativeResize="0"/>
          <p:nvPr/>
        </p:nvPicPr>
        <p:blipFill>
          <a:blip r:embed="rId3">
            <a:alphaModFix/>
          </a:blip>
          <a:stretch>
            <a:fillRect/>
          </a:stretch>
        </p:blipFill>
        <p:spPr>
          <a:xfrm>
            <a:off x="0" y="0"/>
            <a:ext cx="9144001" cy="521969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38" name="Google Shape;138;p2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39" name="Google Shape;139;p24"/>
          <p:cNvPicPr preferRelativeResize="0"/>
          <p:nvPr/>
        </p:nvPicPr>
        <p:blipFill>
          <a:blip r:embed="rId3">
            <a:alphaModFix/>
          </a:blip>
          <a:stretch>
            <a:fillRect/>
          </a:stretch>
        </p:blipFill>
        <p:spPr>
          <a:xfrm>
            <a:off x="0" y="0"/>
            <a:ext cx="9414932" cy="52959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pic>
        <p:nvPicPr>
          <p:cNvPr id="144" name="Google Shape;144;p25"/>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pic>
        <p:nvPicPr>
          <p:cNvPr id="149" name="Google Shape;149;p26"/>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pic>
        <p:nvPicPr>
          <p:cNvPr id="154" name="Google Shape;154;p27"/>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28"/>
          <p:cNvSpPr txBox="1"/>
          <p:nvPr>
            <p:ph type="title"/>
          </p:nvPr>
        </p:nvSpPr>
        <p:spPr>
          <a:xfrm>
            <a:off x="311700" y="445025"/>
            <a:ext cx="8520600" cy="958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n" sz="2520"/>
              <a:t>Does the</a:t>
            </a:r>
            <a:r>
              <a:rPr lang="en" sz="2520"/>
              <a:t> Unemployment Rate Affect Overdose Deaths and Spending on Opioids?</a:t>
            </a:r>
            <a:endParaRPr sz="2520"/>
          </a:p>
        </p:txBody>
      </p:sp>
      <p:pic>
        <p:nvPicPr>
          <p:cNvPr id="160" name="Google Shape;160;p28" title="pexels-towfiqu-barbhuiya-3440682-11361813.jpg"/>
          <p:cNvPicPr preferRelativeResize="0"/>
          <p:nvPr/>
        </p:nvPicPr>
        <p:blipFill>
          <a:blip r:embed="rId3">
            <a:alphaModFix/>
          </a:blip>
          <a:stretch>
            <a:fillRect/>
          </a:stretch>
        </p:blipFill>
        <p:spPr>
          <a:xfrm>
            <a:off x="400300" y="1553825"/>
            <a:ext cx="7833600" cy="32927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pic>
        <p:nvPicPr>
          <p:cNvPr id="165" name="Google Shape;165;p29" title="correlation_heatmap.png"/>
          <p:cNvPicPr preferRelativeResize="0"/>
          <p:nvPr/>
        </p:nvPicPr>
        <p:blipFill>
          <a:blip r:embed="rId3">
            <a:alphaModFix/>
          </a:blip>
          <a:stretch>
            <a:fillRect/>
          </a:stretch>
        </p:blipFill>
        <p:spPr>
          <a:xfrm>
            <a:off x="0" y="0"/>
            <a:ext cx="9292000" cy="51435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pic>
        <p:nvPicPr>
          <p:cNvPr id="170" name="Google Shape;170;p30"/>
          <p:cNvPicPr preferRelativeResize="0"/>
          <p:nvPr/>
        </p:nvPicPr>
        <p:blipFill>
          <a:blip r:embed="rId3">
            <a:alphaModFix/>
          </a:blip>
          <a:stretch>
            <a:fillRect/>
          </a:stretch>
        </p:blipFill>
        <p:spPr>
          <a:xfrm>
            <a:off x="0" y="0"/>
            <a:ext cx="9144001" cy="51435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pic>
        <p:nvPicPr>
          <p:cNvPr id="175" name="Google Shape;175;p31"/>
          <p:cNvPicPr preferRelativeResize="0"/>
          <p:nvPr/>
        </p:nvPicPr>
        <p:blipFill>
          <a:blip r:embed="rId3">
            <a:alphaModFix/>
          </a:blip>
          <a:stretch>
            <a:fillRect/>
          </a:stretch>
        </p:blipFill>
        <p:spPr>
          <a:xfrm>
            <a:off x="0" y="0"/>
            <a:ext cx="9144000" cy="514350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Tools &amp; Workflow </a:t>
            </a:r>
            <a:endParaRPr/>
          </a:p>
        </p:txBody>
      </p:sp>
      <p:sp>
        <p:nvSpPr>
          <p:cNvPr id="67" name="Google Shape;67;p1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25000" lnSpcReduction="20000"/>
          </a:bodyPr>
          <a:lstStyle/>
          <a:p>
            <a:pPr indent="0" lvl="0" marL="0" rtl="0" algn="l">
              <a:spcBef>
                <a:spcPts val="0"/>
              </a:spcBef>
              <a:spcAft>
                <a:spcPts val="0"/>
              </a:spcAft>
              <a:buClr>
                <a:schemeClr val="dk1"/>
              </a:buClr>
              <a:buSzPct val="27500"/>
              <a:buFont typeface="Arial"/>
              <a:buNone/>
            </a:pPr>
            <a:r>
              <a:rPr b="1" lang="en" sz="4000">
                <a:solidFill>
                  <a:schemeClr val="dk1"/>
                </a:solidFill>
                <a:latin typeface="Times New Roman"/>
                <a:ea typeface="Times New Roman"/>
                <a:cs typeface="Times New Roman"/>
                <a:sym typeface="Times New Roman"/>
              </a:rPr>
              <a:t>Connected PostgreSQL to Python</a:t>
            </a:r>
            <a:r>
              <a:rPr lang="en" sz="4000">
                <a:solidFill>
                  <a:schemeClr val="dk1"/>
                </a:solidFill>
                <a:latin typeface="Times New Roman"/>
                <a:ea typeface="Times New Roman"/>
                <a:cs typeface="Times New Roman"/>
                <a:sym typeface="Times New Roman"/>
              </a:rPr>
              <a:t> using </a:t>
            </a:r>
            <a:r>
              <a:rPr b="1" lang="en" sz="4000">
                <a:solidFill>
                  <a:schemeClr val="dk1"/>
                </a:solidFill>
                <a:latin typeface="Times New Roman"/>
                <a:ea typeface="Times New Roman"/>
                <a:cs typeface="Times New Roman"/>
                <a:sym typeface="Times New Roman"/>
              </a:rPr>
              <a:t>SQLAlchemy</a:t>
            </a:r>
            <a:r>
              <a:rPr lang="en" sz="4000">
                <a:solidFill>
                  <a:schemeClr val="dk1"/>
                </a:solidFill>
                <a:latin typeface="Times New Roman"/>
                <a:ea typeface="Times New Roman"/>
                <a:cs typeface="Times New Roman"/>
                <a:sym typeface="Times New Roman"/>
              </a:rPr>
              <a:t> inside </a:t>
            </a:r>
            <a:r>
              <a:rPr b="1" lang="en" sz="4000">
                <a:solidFill>
                  <a:schemeClr val="dk1"/>
                </a:solidFill>
                <a:latin typeface="Times New Roman"/>
                <a:ea typeface="Times New Roman"/>
                <a:cs typeface="Times New Roman"/>
                <a:sym typeface="Times New Roman"/>
              </a:rPr>
              <a:t>Jupyter Notebooks</a:t>
            </a:r>
            <a:r>
              <a:rPr lang="en" sz="4000">
                <a:solidFill>
                  <a:schemeClr val="dk1"/>
                </a:solidFill>
                <a:latin typeface="Times New Roman"/>
                <a:ea typeface="Times New Roman"/>
                <a:cs typeface="Times New Roman"/>
                <a:sym typeface="Times New Roman"/>
              </a:rPr>
              <a:t>.</a:t>
            </a:r>
            <a:br>
              <a:rPr lang="en" sz="4000">
                <a:solidFill>
                  <a:schemeClr val="dk1"/>
                </a:solidFill>
                <a:latin typeface="Times New Roman"/>
                <a:ea typeface="Times New Roman"/>
                <a:cs typeface="Times New Roman"/>
                <a:sym typeface="Times New Roman"/>
              </a:rPr>
            </a:br>
            <a:endParaRPr sz="4000">
              <a:solidFill>
                <a:schemeClr val="dk1"/>
              </a:solidFill>
              <a:latin typeface="Times New Roman"/>
              <a:ea typeface="Times New Roman"/>
              <a:cs typeface="Times New Roman"/>
              <a:sym typeface="Times New Roman"/>
            </a:endParaRPr>
          </a:p>
          <a:p>
            <a:pPr indent="0" lvl="0" marL="0" rtl="0" algn="l">
              <a:spcBef>
                <a:spcPts val="1200"/>
              </a:spcBef>
              <a:spcAft>
                <a:spcPts val="0"/>
              </a:spcAft>
              <a:buClr>
                <a:schemeClr val="dk1"/>
              </a:buClr>
              <a:buSzPts val="275"/>
              <a:buFont typeface="Arial"/>
              <a:buNone/>
            </a:pPr>
            <a:r>
              <a:rPr lang="en" sz="4400">
                <a:solidFill>
                  <a:schemeClr val="dk1"/>
                </a:solidFill>
                <a:latin typeface="Times New Roman"/>
                <a:ea typeface="Times New Roman"/>
                <a:cs typeface="Times New Roman"/>
                <a:sym typeface="Times New Roman"/>
              </a:rPr>
              <a:t>Queried data directly from multiple tables (prescription, drug, overdose_deaths, population).</a:t>
            </a:r>
            <a:br>
              <a:rPr lang="en" sz="4400">
                <a:solidFill>
                  <a:schemeClr val="dk1"/>
                </a:solidFill>
                <a:latin typeface="Times New Roman"/>
                <a:ea typeface="Times New Roman"/>
                <a:cs typeface="Times New Roman"/>
                <a:sym typeface="Times New Roman"/>
              </a:rPr>
            </a:br>
            <a:endParaRPr sz="4400">
              <a:solidFill>
                <a:schemeClr val="dk1"/>
              </a:solidFill>
              <a:latin typeface="Times New Roman"/>
              <a:ea typeface="Times New Roman"/>
              <a:cs typeface="Times New Roman"/>
              <a:sym typeface="Times New Roman"/>
            </a:endParaRPr>
          </a:p>
          <a:p>
            <a:pPr indent="0" lvl="0" marL="0" rtl="0" algn="l">
              <a:spcBef>
                <a:spcPts val="1200"/>
              </a:spcBef>
              <a:spcAft>
                <a:spcPts val="0"/>
              </a:spcAft>
              <a:buClr>
                <a:schemeClr val="dk1"/>
              </a:buClr>
              <a:buSzPts val="275"/>
              <a:buFont typeface="Arial"/>
              <a:buNone/>
            </a:pPr>
            <a:r>
              <a:rPr lang="en" sz="4400">
                <a:solidFill>
                  <a:schemeClr val="dk1"/>
                </a:solidFill>
                <a:latin typeface="Times New Roman"/>
                <a:ea typeface="Times New Roman"/>
                <a:cs typeface="Times New Roman"/>
                <a:sym typeface="Times New Roman"/>
              </a:rPr>
              <a:t>Used </a:t>
            </a:r>
            <a:r>
              <a:rPr b="1" lang="en" sz="4400">
                <a:solidFill>
                  <a:schemeClr val="dk1"/>
                </a:solidFill>
                <a:latin typeface="Times New Roman"/>
                <a:ea typeface="Times New Roman"/>
                <a:cs typeface="Times New Roman"/>
                <a:sym typeface="Times New Roman"/>
              </a:rPr>
              <a:t>pandas</a:t>
            </a:r>
            <a:r>
              <a:rPr lang="en" sz="4400">
                <a:solidFill>
                  <a:schemeClr val="dk1"/>
                </a:solidFill>
                <a:latin typeface="Times New Roman"/>
                <a:ea typeface="Times New Roman"/>
                <a:cs typeface="Times New Roman"/>
                <a:sym typeface="Times New Roman"/>
              </a:rPr>
              <a:t> for cleaning, joining, and reshaping large datasets.</a:t>
            </a:r>
            <a:br>
              <a:rPr lang="en" sz="4400">
                <a:solidFill>
                  <a:schemeClr val="dk1"/>
                </a:solidFill>
                <a:latin typeface="Times New Roman"/>
                <a:ea typeface="Times New Roman"/>
                <a:cs typeface="Times New Roman"/>
                <a:sym typeface="Times New Roman"/>
              </a:rPr>
            </a:br>
            <a:endParaRPr sz="4400">
              <a:solidFill>
                <a:schemeClr val="dk1"/>
              </a:solidFill>
              <a:latin typeface="Times New Roman"/>
              <a:ea typeface="Times New Roman"/>
              <a:cs typeface="Times New Roman"/>
              <a:sym typeface="Times New Roman"/>
            </a:endParaRPr>
          </a:p>
          <a:p>
            <a:pPr indent="0" lvl="0" marL="0" rtl="0" algn="l">
              <a:spcBef>
                <a:spcPts val="1200"/>
              </a:spcBef>
              <a:spcAft>
                <a:spcPts val="0"/>
              </a:spcAft>
              <a:buClr>
                <a:schemeClr val="dk1"/>
              </a:buClr>
              <a:buSzPts val="275"/>
              <a:buFont typeface="Arial"/>
              <a:buNone/>
            </a:pPr>
            <a:r>
              <a:rPr lang="en" sz="4400">
                <a:solidFill>
                  <a:schemeClr val="dk1"/>
                </a:solidFill>
                <a:latin typeface="Times New Roman"/>
                <a:ea typeface="Times New Roman"/>
                <a:cs typeface="Times New Roman"/>
                <a:sym typeface="Times New Roman"/>
              </a:rPr>
              <a:t>Applied </a:t>
            </a:r>
            <a:r>
              <a:rPr b="1" lang="en" sz="4400">
                <a:solidFill>
                  <a:schemeClr val="dk1"/>
                </a:solidFill>
                <a:latin typeface="Times New Roman"/>
                <a:ea typeface="Times New Roman"/>
                <a:cs typeface="Times New Roman"/>
                <a:sym typeface="Times New Roman"/>
              </a:rPr>
              <a:t>Python visualization libraries</a:t>
            </a:r>
            <a:r>
              <a:rPr lang="en" sz="4400">
                <a:solidFill>
                  <a:schemeClr val="dk1"/>
                </a:solidFill>
                <a:latin typeface="Times New Roman"/>
                <a:ea typeface="Times New Roman"/>
                <a:cs typeface="Times New Roman"/>
                <a:sym typeface="Times New Roman"/>
              </a:rPr>
              <a:t> (</a:t>
            </a:r>
            <a:r>
              <a:rPr i="1" lang="en" sz="4400">
                <a:solidFill>
                  <a:schemeClr val="dk1"/>
                </a:solidFill>
                <a:latin typeface="Times New Roman"/>
                <a:ea typeface="Times New Roman"/>
                <a:cs typeface="Times New Roman"/>
                <a:sym typeface="Times New Roman"/>
              </a:rPr>
              <a:t>matplotlib</a:t>
            </a:r>
            <a:r>
              <a:rPr lang="en" sz="4400">
                <a:solidFill>
                  <a:schemeClr val="dk1"/>
                </a:solidFill>
                <a:latin typeface="Times New Roman"/>
                <a:ea typeface="Times New Roman"/>
                <a:cs typeface="Times New Roman"/>
                <a:sym typeface="Times New Roman"/>
              </a:rPr>
              <a:t>, </a:t>
            </a:r>
            <a:r>
              <a:rPr i="1" lang="en" sz="4400">
                <a:solidFill>
                  <a:schemeClr val="dk1"/>
                </a:solidFill>
                <a:latin typeface="Times New Roman"/>
                <a:ea typeface="Times New Roman"/>
                <a:cs typeface="Times New Roman"/>
                <a:sym typeface="Times New Roman"/>
              </a:rPr>
              <a:t>seaborn</a:t>
            </a:r>
            <a:r>
              <a:rPr lang="en" sz="4400">
                <a:solidFill>
                  <a:schemeClr val="dk1"/>
                </a:solidFill>
                <a:latin typeface="Times New Roman"/>
                <a:ea typeface="Times New Roman"/>
                <a:cs typeface="Times New Roman"/>
                <a:sym typeface="Times New Roman"/>
              </a:rPr>
              <a:t>) to reveal trends.</a:t>
            </a:r>
            <a:br>
              <a:rPr lang="en" sz="4400">
                <a:solidFill>
                  <a:schemeClr val="dk1"/>
                </a:solidFill>
                <a:latin typeface="Times New Roman"/>
                <a:ea typeface="Times New Roman"/>
                <a:cs typeface="Times New Roman"/>
                <a:sym typeface="Times New Roman"/>
              </a:rPr>
            </a:br>
            <a:endParaRPr sz="4400">
              <a:solidFill>
                <a:schemeClr val="dk1"/>
              </a:solidFill>
              <a:latin typeface="Times New Roman"/>
              <a:ea typeface="Times New Roman"/>
              <a:cs typeface="Times New Roman"/>
              <a:sym typeface="Times New Roman"/>
            </a:endParaRPr>
          </a:p>
          <a:p>
            <a:pPr indent="0" lvl="0" marL="0" rtl="0" algn="l">
              <a:spcBef>
                <a:spcPts val="1200"/>
              </a:spcBef>
              <a:spcAft>
                <a:spcPts val="0"/>
              </a:spcAft>
              <a:buClr>
                <a:schemeClr val="dk1"/>
              </a:buClr>
              <a:buSzPts val="275"/>
              <a:buFont typeface="Arial"/>
              <a:buNone/>
            </a:pPr>
            <a:r>
              <a:rPr lang="en" sz="4400">
                <a:solidFill>
                  <a:schemeClr val="dk1"/>
                </a:solidFill>
                <a:latin typeface="Times New Roman"/>
                <a:ea typeface="Times New Roman"/>
                <a:cs typeface="Times New Roman"/>
                <a:sym typeface="Times New Roman"/>
              </a:rPr>
              <a:t>Translated raw SQL results into </a:t>
            </a:r>
            <a:r>
              <a:rPr b="1" lang="en" sz="4400">
                <a:solidFill>
                  <a:schemeClr val="dk1"/>
                </a:solidFill>
                <a:latin typeface="Times New Roman"/>
                <a:ea typeface="Times New Roman"/>
                <a:cs typeface="Times New Roman"/>
                <a:sym typeface="Times New Roman"/>
              </a:rPr>
              <a:t>clear tables, metrics, and graphs</a:t>
            </a:r>
            <a:r>
              <a:rPr lang="en" sz="4400">
                <a:solidFill>
                  <a:schemeClr val="dk1"/>
                </a:solidFill>
                <a:latin typeface="Times New Roman"/>
                <a:ea typeface="Times New Roman"/>
                <a:cs typeface="Times New Roman"/>
                <a:sym typeface="Times New Roman"/>
              </a:rPr>
              <a:t>.</a:t>
            </a:r>
            <a:br>
              <a:rPr lang="en" sz="4400">
                <a:solidFill>
                  <a:schemeClr val="dk1"/>
                </a:solidFill>
                <a:latin typeface="Times New Roman"/>
                <a:ea typeface="Times New Roman"/>
                <a:cs typeface="Times New Roman"/>
                <a:sym typeface="Times New Roman"/>
              </a:rPr>
            </a:br>
            <a:endParaRPr sz="4400">
              <a:solidFill>
                <a:schemeClr val="dk1"/>
              </a:solidFill>
              <a:latin typeface="Times New Roman"/>
              <a:ea typeface="Times New Roman"/>
              <a:cs typeface="Times New Roman"/>
              <a:sym typeface="Times New Roman"/>
            </a:endParaRPr>
          </a:p>
          <a:p>
            <a:pPr indent="0" lvl="0" marL="0" rtl="0" algn="l">
              <a:spcBef>
                <a:spcPts val="1200"/>
              </a:spcBef>
              <a:spcAft>
                <a:spcPts val="0"/>
              </a:spcAft>
              <a:buClr>
                <a:schemeClr val="dk1"/>
              </a:buClr>
              <a:buSzPts val="275"/>
              <a:buFont typeface="Arial"/>
              <a:buNone/>
            </a:pPr>
            <a:r>
              <a:rPr lang="en" sz="4400">
                <a:solidFill>
                  <a:schemeClr val="dk1"/>
                </a:solidFill>
                <a:latin typeface="Times New Roman"/>
                <a:ea typeface="Times New Roman"/>
                <a:cs typeface="Times New Roman"/>
                <a:sym typeface="Times New Roman"/>
              </a:rPr>
              <a:t>Combined technical tools with analytical reasoning to answer:</a:t>
            </a:r>
            <a:br>
              <a:rPr lang="en" sz="4400">
                <a:solidFill>
                  <a:schemeClr val="dk1"/>
                </a:solidFill>
                <a:latin typeface="Times New Roman"/>
                <a:ea typeface="Times New Roman"/>
                <a:cs typeface="Times New Roman"/>
                <a:sym typeface="Times New Roman"/>
              </a:rPr>
            </a:br>
            <a:endParaRPr sz="4400">
              <a:solidFill>
                <a:schemeClr val="dk1"/>
              </a:solidFill>
              <a:latin typeface="Times New Roman"/>
              <a:ea typeface="Times New Roman"/>
              <a:cs typeface="Times New Roman"/>
              <a:sym typeface="Times New Roman"/>
            </a:endParaRPr>
          </a:p>
          <a:p>
            <a:pPr indent="-298450" lvl="0" marL="457200" rtl="0" algn="l">
              <a:spcBef>
                <a:spcPts val="1200"/>
              </a:spcBef>
              <a:spcAft>
                <a:spcPts val="0"/>
              </a:spcAft>
              <a:buClr>
                <a:schemeClr val="dk1"/>
              </a:buClr>
              <a:buSzPct val="100000"/>
              <a:buFont typeface="Times New Roman"/>
              <a:buChar char="●"/>
            </a:pPr>
            <a:r>
              <a:rPr lang="en" sz="4400">
                <a:solidFill>
                  <a:schemeClr val="dk1"/>
                </a:solidFill>
                <a:latin typeface="Times New Roman"/>
                <a:ea typeface="Times New Roman"/>
                <a:cs typeface="Times New Roman"/>
                <a:sym typeface="Times New Roman"/>
              </a:rPr>
              <a:t>How spending on opioids relates to overdose deaths.</a:t>
            </a:r>
            <a:br>
              <a:rPr lang="en" sz="4400">
                <a:solidFill>
                  <a:schemeClr val="dk1"/>
                </a:solidFill>
                <a:latin typeface="Times New Roman"/>
                <a:ea typeface="Times New Roman"/>
                <a:cs typeface="Times New Roman"/>
                <a:sym typeface="Times New Roman"/>
              </a:rPr>
            </a:br>
            <a:endParaRPr sz="4400">
              <a:solidFill>
                <a:schemeClr val="dk1"/>
              </a:solidFill>
              <a:latin typeface="Times New Roman"/>
              <a:ea typeface="Times New Roman"/>
              <a:cs typeface="Times New Roman"/>
              <a:sym typeface="Times New Roman"/>
            </a:endParaRPr>
          </a:p>
          <a:p>
            <a:pPr indent="-298450" lvl="0" marL="457200" rtl="0" algn="l">
              <a:spcBef>
                <a:spcPts val="0"/>
              </a:spcBef>
              <a:spcAft>
                <a:spcPts val="0"/>
              </a:spcAft>
              <a:buClr>
                <a:schemeClr val="dk1"/>
              </a:buClr>
              <a:buSzPct val="100000"/>
              <a:buFont typeface="Times New Roman"/>
              <a:buChar char="●"/>
            </a:pPr>
            <a:r>
              <a:rPr lang="en" sz="4400">
                <a:solidFill>
                  <a:schemeClr val="dk1"/>
                </a:solidFill>
                <a:latin typeface="Times New Roman"/>
                <a:ea typeface="Times New Roman"/>
                <a:cs typeface="Times New Roman"/>
                <a:sym typeface="Times New Roman"/>
              </a:rPr>
              <a:t>County-level differences (Davidson, Shelby, etc.).</a:t>
            </a:r>
            <a:br>
              <a:rPr lang="en" sz="4400">
                <a:solidFill>
                  <a:schemeClr val="dk1"/>
                </a:solidFill>
                <a:latin typeface="Times New Roman"/>
                <a:ea typeface="Times New Roman"/>
                <a:cs typeface="Times New Roman"/>
                <a:sym typeface="Times New Roman"/>
              </a:rPr>
            </a:br>
            <a:endParaRPr sz="4400">
              <a:solidFill>
                <a:schemeClr val="dk1"/>
              </a:solidFill>
              <a:latin typeface="Times New Roman"/>
              <a:ea typeface="Times New Roman"/>
              <a:cs typeface="Times New Roman"/>
              <a:sym typeface="Times New Roman"/>
            </a:endParaRPr>
          </a:p>
          <a:p>
            <a:pPr indent="-298450" lvl="0" marL="457200" rtl="0" algn="l">
              <a:spcBef>
                <a:spcPts val="0"/>
              </a:spcBef>
              <a:spcAft>
                <a:spcPts val="0"/>
              </a:spcAft>
              <a:buClr>
                <a:schemeClr val="dk1"/>
              </a:buClr>
              <a:buSzPct val="100000"/>
              <a:buFont typeface="Times New Roman"/>
              <a:buChar char="●"/>
            </a:pPr>
            <a:r>
              <a:rPr lang="en" sz="4400">
                <a:solidFill>
                  <a:schemeClr val="dk1"/>
                </a:solidFill>
                <a:latin typeface="Times New Roman"/>
                <a:ea typeface="Times New Roman"/>
                <a:cs typeface="Times New Roman"/>
                <a:sym typeface="Times New Roman"/>
              </a:rPr>
              <a:t>Links between unemployment and opioid use.</a:t>
            </a:r>
            <a:endParaRPr sz="4400">
              <a:solidFill>
                <a:schemeClr val="dk1"/>
              </a:solidFill>
              <a:latin typeface="Times New Roman"/>
              <a:ea typeface="Times New Roman"/>
              <a:cs typeface="Times New Roman"/>
              <a:sym typeface="Times New Roman"/>
            </a:endParaRPr>
          </a:p>
          <a:p>
            <a:pPr indent="0" lvl="0" marL="0" rtl="0" algn="l">
              <a:spcBef>
                <a:spcPts val="1200"/>
              </a:spcBef>
              <a:spcAft>
                <a:spcPts val="1200"/>
              </a:spcAft>
              <a:buNone/>
            </a:pPr>
            <a:r>
              <a:t/>
            </a:r>
            <a:endParaRPr/>
          </a:p>
        </p:txBody>
      </p:sp>
      <p:pic>
        <p:nvPicPr>
          <p:cNvPr descr="I need a hyper realistic logo for our company New River Remedies which is a data analytics firm investigation data on prescription overdoses" id="68" name="Google Shape;68;p14"/>
          <p:cNvPicPr preferRelativeResize="0"/>
          <p:nvPr/>
        </p:nvPicPr>
        <p:blipFill>
          <a:blip r:embed="rId3">
            <a:alphaModFix/>
          </a:blip>
          <a:stretch>
            <a:fillRect/>
          </a:stretch>
        </p:blipFill>
        <p:spPr>
          <a:xfrm>
            <a:off x="5642475" y="891175"/>
            <a:ext cx="3501524" cy="1996050"/>
          </a:xfrm>
          <a:prstGeom prst="rect">
            <a:avLst/>
          </a:prstGeom>
          <a:noFill/>
          <a:ln>
            <a:noFill/>
          </a:ln>
        </p:spPr>
      </p:pic>
      <p:pic>
        <p:nvPicPr>
          <p:cNvPr descr="can we do a hyper realistic representation of our team of data analysts. One Caucasian woman, one black woman, one black man and one white man working on data problems" id="69" name="Google Shape;69;p14"/>
          <p:cNvPicPr preferRelativeResize="0"/>
          <p:nvPr/>
        </p:nvPicPr>
        <p:blipFill>
          <a:blip r:embed="rId4">
            <a:alphaModFix/>
          </a:blip>
          <a:stretch>
            <a:fillRect/>
          </a:stretch>
        </p:blipFill>
        <p:spPr>
          <a:xfrm>
            <a:off x="5642475" y="2887225"/>
            <a:ext cx="3522525" cy="22562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32"/>
          <p:cNvSpPr txBox="1"/>
          <p:nvPr>
            <p:ph idx="1" type="body"/>
          </p:nvPr>
        </p:nvSpPr>
        <p:spPr>
          <a:xfrm>
            <a:off x="311700" y="2914350"/>
            <a:ext cx="8520600" cy="20706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Top prescriber locations are in central TN and eastward</a:t>
            </a:r>
            <a:endParaRPr/>
          </a:p>
          <a:p>
            <a:pPr indent="-342900" lvl="0" marL="457200" rtl="0" algn="l">
              <a:spcBef>
                <a:spcPts val="0"/>
              </a:spcBef>
              <a:spcAft>
                <a:spcPts val="0"/>
              </a:spcAft>
              <a:buSzPts val="1800"/>
              <a:buChar char="●"/>
            </a:pPr>
            <a:r>
              <a:rPr lang="en"/>
              <a:t>Davidson and Shelby counties are not included</a:t>
            </a:r>
            <a:endParaRPr/>
          </a:p>
          <a:p>
            <a:pPr indent="-342900" lvl="0" marL="457200" rtl="0" algn="l">
              <a:spcBef>
                <a:spcPts val="0"/>
              </a:spcBef>
              <a:spcAft>
                <a:spcPts val="0"/>
              </a:spcAft>
              <a:buSzPts val="1800"/>
              <a:buChar char="●"/>
            </a:pPr>
            <a:r>
              <a:rPr lang="en"/>
              <a:t>Counties surrounding Davidson contain top prescribers</a:t>
            </a:r>
            <a:endParaRPr/>
          </a:p>
          <a:p>
            <a:pPr indent="-342900" lvl="0" marL="457200" rtl="0" algn="l">
              <a:spcBef>
                <a:spcPts val="0"/>
              </a:spcBef>
              <a:spcAft>
                <a:spcPts val="0"/>
              </a:spcAft>
              <a:buSzPts val="1800"/>
              <a:buChar char="●"/>
            </a:pPr>
            <a:r>
              <a:rPr lang="en"/>
              <a:t>Majority in less populated or rural areas</a:t>
            </a:r>
            <a:endParaRPr/>
          </a:p>
          <a:p>
            <a:pPr indent="-342900" lvl="0" marL="457200" rtl="0" algn="l">
              <a:spcBef>
                <a:spcPts val="0"/>
              </a:spcBef>
              <a:spcAft>
                <a:spcPts val="0"/>
              </a:spcAft>
              <a:buSzPts val="1800"/>
              <a:buChar char="●"/>
            </a:pPr>
            <a:r>
              <a:rPr lang="en"/>
              <a:t>Knoxville and Bristol suggest that it is not necessarily a rural trend</a:t>
            </a:r>
            <a:endParaRPr/>
          </a:p>
          <a:p>
            <a:pPr indent="-342900" lvl="0" marL="457200" rtl="0" algn="l">
              <a:spcBef>
                <a:spcPts val="0"/>
              </a:spcBef>
              <a:spcAft>
                <a:spcPts val="0"/>
              </a:spcAft>
              <a:buSzPts val="1800"/>
              <a:buChar char="●"/>
            </a:pPr>
            <a:r>
              <a:rPr lang="en"/>
              <a:t>NE Tennessee should be identified as an area of interest</a:t>
            </a:r>
            <a:endParaRPr/>
          </a:p>
        </p:txBody>
      </p:sp>
      <p:pic>
        <p:nvPicPr>
          <p:cNvPr id="181" name="Google Shape;181;p32" title="Screenshot 2025-10-01 091414.png"/>
          <p:cNvPicPr preferRelativeResize="0"/>
          <p:nvPr/>
        </p:nvPicPr>
        <p:blipFill>
          <a:blip r:embed="rId3">
            <a:alphaModFix/>
          </a:blip>
          <a:stretch>
            <a:fillRect/>
          </a:stretch>
        </p:blipFill>
        <p:spPr>
          <a:xfrm>
            <a:off x="119325" y="211525"/>
            <a:ext cx="8931077" cy="25133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33"/>
          <p:cNvSpPr txBox="1"/>
          <p:nvPr>
            <p:ph type="title"/>
          </p:nvPr>
        </p:nvSpPr>
        <p:spPr>
          <a:xfrm>
            <a:off x="311700" y="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u="sng">
                <a:solidFill>
                  <a:schemeClr val="hlink"/>
                </a:solidFill>
                <a:latin typeface="Comfortaa"/>
                <a:ea typeface="Comfortaa"/>
                <a:cs typeface="Comfortaa"/>
                <a:sym typeface="Comfortaa"/>
                <a:hlinkClick r:id="rId3"/>
              </a:rPr>
              <a:t>Prescriber Identifier by County Tool</a:t>
            </a:r>
            <a:endParaRPr>
              <a:latin typeface="Comfortaa"/>
              <a:ea typeface="Comfortaa"/>
              <a:cs typeface="Comfortaa"/>
              <a:sym typeface="Comfortaa"/>
            </a:endParaRPr>
          </a:p>
        </p:txBody>
      </p:sp>
      <p:sp>
        <p:nvSpPr>
          <p:cNvPr id="187" name="Google Shape;187;p33"/>
          <p:cNvSpPr txBox="1"/>
          <p:nvPr>
            <p:ph idx="1" type="body"/>
          </p:nvPr>
        </p:nvSpPr>
        <p:spPr>
          <a:xfrm>
            <a:off x="311700" y="681575"/>
            <a:ext cx="8520600" cy="1890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Active opioid prescribers in every county</a:t>
            </a:r>
            <a:endParaRPr/>
          </a:p>
          <a:p>
            <a:pPr indent="-342900" lvl="0" marL="457200" rtl="0" algn="l">
              <a:spcBef>
                <a:spcPts val="0"/>
              </a:spcBef>
              <a:spcAft>
                <a:spcPts val="0"/>
              </a:spcAft>
              <a:buSzPts val="1800"/>
              <a:buChar char="●"/>
            </a:pPr>
            <a:r>
              <a:rPr lang="en"/>
              <a:t>The further east you travel in TN, the higher the average </a:t>
            </a:r>
            <a:r>
              <a:rPr lang="en"/>
              <a:t>prescription rate</a:t>
            </a:r>
            <a:endParaRPr/>
          </a:p>
          <a:p>
            <a:pPr indent="-342900" lvl="0" marL="457200" rtl="0" algn="l">
              <a:spcBef>
                <a:spcPts val="0"/>
              </a:spcBef>
              <a:spcAft>
                <a:spcPts val="0"/>
              </a:spcAft>
              <a:buSzPts val="1800"/>
              <a:buChar char="●"/>
            </a:pPr>
            <a:r>
              <a:rPr lang="en"/>
              <a:t>The counties between Nashville and Memphis contain the lowest prescription rates</a:t>
            </a:r>
            <a:endParaRPr/>
          </a:p>
          <a:p>
            <a:pPr indent="-342900" lvl="0" marL="457200" rtl="0" algn="l">
              <a:spcBef>
                <a:spcPts val="0"/>
              </a:spcBef>
              <a:spcAft>
                <a:spcPts val="0"/>
              </a:spcAft>
              <a:buSzPts val="1800"/>
              <a:buChar char="●"/>
            </a:pPr>
            <a:r>
              <a:rPr lang="en"/>
              <a:t>Perry, Decatur, Henderson, Madison counties</a:t>
            </a:r>
            <a:endParaRPr/>
          </a:p>
        </p:txBody>
      </p:sp>
      <p:pic>
        <p:nvPicPr>
          <p:cNvPr id="188" name="Google Shape;188;p33" title="blankcountymap.png"/>
          <p:cNvPicPr preferRelativeResize="0"/>
          <p:nvPr/>
        </p:nvPicPr>
        <p:blipFill>
          <a:blip r:embed="rId4">
            <a:alphaModFix/>
          </a:blip>
          <a:stretch>
            <a:fillRect/>
          </a:stretch>
        </p:blipFill>
        <p:spPr>
          <a:xfrm>
            <a:off x="152400" y="2596650"/>
            <a:ext cx="8839197" cy="2392853"/>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pic>
        <p:nvPicPr>
          <p:cNvPr id="193" name="Google Shape;193;p34" title="Points scored"/>
          <p:cNvPicPr preferRelativeResize="0"/>
          <p:nvPr/>
        </p:nvPicPr>
        <p:blipFill>
          <a:blip r:embed="rId3">
            <a:alphaModFix/>
          </a:blip>
          <a:stretch>
            <a:fillRect/>
          </a:stretch>
        </p:blipFill>
        <p:spPr>
          <a:xfrm>
            <a:off x="2603700" y="3294000"/>
            <a:ext cx="2744901" cy="1849500"/>
          </a:xfrm>
          <a:prstGeom prst="rect">
            <a:avLst/>
          </a:prstGeom>
          <a:noFill/>
          <a:ln>
            <a:noFill/>
          </a:ln>
        </p:spPr>
      </p:pic>
      <p:pic>
        <p:nvPicPr>
          <p:cNvPr id="194" name="Google Shape;194;p34" title="Points scored"/>
          <p:cNvPicPr preferRelativeResize="0"/>
          <p:nvPr/>
        </p:nvPicPr>
        <p:blipFill>
          <a:blip r:embed="rId4">
            <a:alphaModFix/>
          </a:blip>
          <a:stretch>
            <a:fillRect/>
          </a:stretch>
        </p:blipFill>
        <p:spPr>
          <a:xfrm>
            <a:off x="0" y="0"/>
            <a:ext cx="5348601" cy="3357275"/>
          </a:xfrm>
          <a:prstGeom prst="rect">
            <a:avLst/>
          </a:prstGeom>
          <a:noFill/>
          <a:ln>
            <a:noFill/>
          </a:ln>
        </p:spPr>
      </p:pic>
      <p:pic>
        <p:nvPicPr>
          <p:cNvPr id="195" name="Google Shape;195;p34" title="Points scored"/>
          <p:cNvPicPr preferRelativeResize="0"/>
          <p:nvPr/>
        </p:nvPicPr>
        <p:blipFill>
          <a:blip r:embed="rId5">
            <a:alphaModFix/>
          </a:blip>
          <a:stretch>
            <a:fillRect/>
          </a:stretch>
        </p:blipFill>
        <p:spPr>
          <a:xfrm>
            <a:off x="0" y="3294000"/>
            <a:ext cx="2677266" cy="1849500"/>
          </a:xfrm>
          <a:prstGeom prst="rect">
            <a:avLst/>
          </a:prstGeom>
          <a:noFill/>
          <a:ln>
            <a:noFill/>
          </a:ln>
        </p:spPr>
      </p:pic>
      <p:sp>
        <p:nvSpPr>
          <p:cNvPr id="196" name="Google Shape;196;p34"/>
          <p:cNvSpPr txBox="1"/>
          <p:nvPr/>
        </p:nvSpPr>
        <p:spPr>
          <a:xfrm>
            <a:off x="5660650" y="112100"/>
            <a:ext cx="3407700" cy="48996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lt2"/>
              </a:buClr>
              <a:buSzPts val="1800"/>
              <a:buChar char="●"/>
            </a:pPr>
            <a:r>
              <a:rPr lang="en" sz="1800">
                <a:solidFill>
                  <a:schemeClr val="lt2"/>
                </a:solidFill>
              </a:rPr>
              <a:t>Nearly ⅔ of drugs prescribed by the top prescribers are opioids</a:t>
            </a:r>
            <a:endParaRPr sz="1800">
              <a:solidFill>
                <a:schemeClr val="lt2"/>
              </a:solidFill>
            </a:endParaRPr>
          </a:p>
          <a:p>
            <a:pPr indent="0" lvl="0" marL="0" rtl="0" algn="l">
              <a:spcBef>
                <a:spcPts val="0"/>
              </a:spcBef>
              <a:spcAft>
                <a:spcPts val="0"/>
              </a:spcAft>
              <a:buNone/>
            </a:pPr>
            <a:r>
              <a:t/>
            </a:r>
            <a:endParaRPr sz="1800">
              <a:solidFill>
                <a:schemeClr val="lt2"/>
              </a:solidFill>
            </a:endParaRPr>
          </a:p>
          <a:p>
            <a:pPr indent="-342900" lvl="0" marL="457200" rtl="0" algn="l">
              <a:spcBef>
                <a:spcPts val="0"/>
              </a:spcBef>
              <a:spcAft>
                <a:spcPts val="0"/>
              </a:spcAft>
              <a:buClr>
                <a:schemeClr val="lt2"/>
              </a:buClr>
              <a:buSzPts val="1800"/>
              <a:buChar char="●"/>
            </a:pPr>
            <a:r>
              <a:rPr lang="en" sz="1800">
                <a:solidFill>
                  <a:schemeClr val="lt2"/>
                </a:solidFill>
              </a:rPr>
              <a:t>This trend remains virtually the same for the top 50 and top 100</a:t>
            </a:r>
            <a:endParaRPr sz="1800">
              <a:solidFill>
                <a:schemeClr val="lt2"/>
              </a:solidFill>
            </a:endParaRPr>
          </a:p>
          <a:p>
            <a:pPr indent="0" lvl="0" marL="0" rtl="0" algn="l">
              <a:spcBef>
                <a:spcPts val="0"/>
              </a:spcBef>
              <a:spcAft>
                <a:spcPts val="0"/>
              </a:spcAft>
              <a:buNone/>
            </a:pPr>
            <a:r>
              <a:t/>
            </a:r>
            <a:endParaRPr sz="1800">
              <a:solidFill>
                <a:schemeClr val="lt2"/>
              </a:solidFill>
            </a:endParaRPr>
          </a:p>
          <a:p>
            <a:pPr indent="-342900" lvl="0" marL="457200" rtl="0" algn="l">
              <a:spcBef>
                <a:spcPts val="0"/>
              </a:spcBef>
              <a:spcAft>
                <a:spcPts val="0"/>
              </a:spcAft>
              <a:buClr>
                <a:schemeClr val="lt2"/>
              </a:buClr>
              <a:buSzPts val="1800"/>
              <a:buChar char="●"/>
            </a:pPr>
            <a:r>
              <a:rPr lang="en" sz="1800">
                <a:solidFill>
                  <a:schemeClr val="lt2"/>
                </a:solidFill>
              </a:rPr>
              <a:t>This shows a very consistent tendency for prescribers</a:t>
            </a:r>
            <a:endParaRPr sz="1800">
              <a:solidFill>
                <a:schemeClr val="lt2"/>
              </a:solidFill>
            </a:endParaRPr>
          </a:p>
          <a:p>
            <a:pPr indent="0" lvl="0" marL="0" rtl="0" algn="l">
              <a:spcBef>
                <a:spcPts val="0"/>
              </a:spcBef>
              <a:spcAft>
                <a:spcPts val="0"/>
              </a:spcAft>
              <a:buNone/>
            </a:pPr>
            <a:r>
              <a:t/>
            </a:r>
            <a:endParaRPr sz="1800">
              <a:solidFill>
                <a:schemeClr val="lt2"/>
              </a:solidFill>
            </a:endParaRPr>
          </a:p>
          <a:p>
            <a:pPr indent="-342900" lvl="0" marL="457200" rtl="0" algn="l">
              <a:spcBef>
                <a:spcPts val="0"/>
              </a:spcBef>
              <a:spcAft>
                <a:spcPts val="0"/>
              </a:spcAft>
              <a:buClr>
                <a:schemeClr val="lt2"/>
              </a:buClr>
              <a:buSzPts val="1800"/>
              <a:buChar char="●"/>
            </a:pPr>
            <a:r>
              <a:rPr lang="en" sz="1800">
                <a:solidFill>
                  <a:schemeClr val="lt2"/>
                </a:solidFill>
              </a:rPr>
              <a:t>Those who prescribe opioids at a higher rate are likely to continue prescribing</a:t>
            </a:r>
            <a:endParaRPr sz="1800">
              <a:solidFill>
                <a:schemeClr val="lt2"/>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35"/>
          <p:cNvSpPr txBox="1"/>
          <p:nvPr>
            <p:ph type="title"/>
          </p:nvPr>
        </p:nvSpPr>
        <p:spPr>
          <a:xfrm>
            <a:off x="311700" y="26957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 sz="2500" u="sng">
                <a:solidFill>
                  <a:schemeClr val="hlink"/>
                </a:solidFill>
                <a:latin typeface="Comfortaa"/>
                <a:ea typeface="Comfortaa"/>
                <a:cs typeface="Comfortaa"/>
                <a:sym typeface="Comfortaa"/>
                <a:hlinkClick r:id="rId3"/>
              </a:rPr>
              <a:t>Map of Opioid Prescriptions in the Nashville Area</a:t>
            </a:r>
            <a:endParaRPr sz="2500">
              <a:latin typeface="Comfortaa"/>
              <a:ea typeface="Comfortaa"/>
              <a:cs typeface="Comfortaa"/>
              <a:sym typeface="Comfortaa"/>
            </a:endParaRPr>
          </a:p>
        </p:txBody>
      </p:sp>
      <p:sp>
        <p:nvSpPr>
          <p:cNvPr id="202" name="Google Shape;202;p35"/>
          <p:cNvSpPr txBox="1"/>
          <p:nvPr>
            <p:ph idx="1" type="body"/>
          </p:nvPr>
        </p:nvSpPr>
        <p:spPr>
          <a:xfrm>
            <a:off x="2713725" y="1152475"/>
            <a:ext cx="6118500" cy="3416400"/>
          </a:xfrm>
          <a:prstGeom prst="rect">
            <a:avLst/>
          </a:prstGeom>
        </p:spPr>
        <p:txBody>
          <a:bodyPr anchorCtr="0" anchor="t" bIns="91425" lIns="91425" spcFirstLastPara="1" rIns="91425" wrap="square" tIns="91425">
            <a:normAutofit/>
          </a:bodyPr>
          <a:lstStyle/>
          <a:p>
            <a:pPr indent="-342900" lvl="0" marL="457200" rtl="0" algn="l">
              <a:lnSpc>
                <a:spcPct val="150000"/>
              </a:lnSpc>
              <a:spcBef>
                <a:spcPts val="0"/>
              </a:spcBef>
              <a:spcAft>
                <a:spcPts val="0"/>
              </a:spcAft>
              <a:buSzPts val="1800"/>
              <a:buChar char="●"/>
            </a:pPr>
            <a:r>
              <a:rPr lang="en"/>
              <a:t>As of 2018, overdose deaths were trending upwards</a:t>
            </a:r>
            <a:endParaRPr/>
          </a:p>
          <a:p>
            <a:pPr indent="-342900" lvl="0" marL="457200" rtl="0" algn="l">
              <a:lnSpc>
                <a:spcPct val="150000"/>
              </a:lnSpc>
              <a:spcBef>
                <a:spcPts val="0"/>
              </a:spcBef>
              <a:spcAft>
                <a:spcPts val="0"/>
              </a:spcAft>
              <a:buSzPts val="1800"/>
              <a:buChar char="●"/>
            </a:pPr>
            <a:r>
              <a:rPr lang="en"/>
              <a:t>The most opioids prescribed are in central Nashville</a:t>
            </a:r>
            <a:endParaRPr/>
          </a:p>
          <a:p>
            <a:pPr indent="-342900" lvl="0" marL="457200" rtl="0" algn="l">
              <a:lnSpc>
                <a:spcPct val="150000"/>
              </a:lnSpc>
              <a:spcBef>
                <a:spcPts val="0"/>
              </a:spcBef>
              <a:spcAft>
                <a:spcPts val="0"/>
              </a:spcAft>
              <a:buSzPts val="1800"/>
              <a:buChar char="●"/>
            </a:pPr>
            <a:r>
              <a:rPr lang="en"/>
              <a:t>Population density plays a role</a:t>
            </a:r>
            <a:endParaRPr/>
          </a:p>
          <a:p>
            <a:pPr indent="-342900" lvl="0" marL="457200" rtl="0" algn="l">
              <a:lnSpc>
                <a:spcPct val="150000"/>
              </a:lnSpc>
              <a:spcBef>
                <a:spcPts val="0"/>
              </a:spcBef>
              <a:spcAft>
                <a:spcPts val="0"/>
              </a:spcAft>
              <a:buSzPts val="1800"/>
              <a:buChar char="●"/>
            </a:pPr>
            <a:r>
              <a:rPr lang="en"/>
              <a:t>SE Nashville has a large volume of opioid prescriptions</a:t>
            </a:r>
            <a:endParaRPr/>
          </a:p>
          <a:p>
            <a:pPr indent="-342900" lvl="0" marL="457200" rtl="0" algn="l">
              <a:lnSpc>
                <a:spcPct val="150000"/>
              </a:lnSpc>
              <a:spcBef>
                <a:spcPts val="0"/>
              </a:spcBef>
              <a:spcAft>
                <a:spcPts val="0"/>
              </a:spcAft>
              <a:buSzPts val="1800"/>
              <a:buChar char="●"/>
            </a:pPr>
            <a:r>
              <a:rPr lang="en"/>
              <a:t>ZIP code 37205 also has a large volume</a:t>
            </a:r>
            <a:endParaRPr/>
          </a:p>
          <a:p>
            <a:pPr indent="-342900" lvl="0" marL="457200" rtl="0" algn="l">
              <a:lnSpc>
                <a:spcPct val="150000"/>
              </a:lnSpc>
              <a:spcBef>
                <a:spcPts val="0"/>
              </a:spcBef>
              <a:spcAft>
                <a:spcPts val="0"/>
              </a:spcAft>
              <a:buSzPts val="1800"/>
              <a:buChar char="●"/>
            </a:pPr>
            <a:r>
              <a:rPr lang="en"/>
              <a:t>Does economic status play a role?</a:t>
            </a:r>
            <a:endParaRPr/>
          </a:p>
        </p:txBody>
      </p:sp>
      <p:sp>
        <p:nvSpPr>
          <p:cNvPr id="203" name="Google Shape;203;p35"/>
          <p:cNvSpPr txBox="1"/>
          <p:nvPr/>
        </p:nvSpPr>
        <p:spPr>
          <a:xfrm>
            <a:off x="4991625" y="4695150"/>
            <a:ext cx="3840600" cy="36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u="sng">
                <a:solidFill>
                  <a:schemeClr val="hlink"/>
                </a:solidFill>
                <a:latin typeface="Comfortaa"/>
                <a:ea typeface="Comfortaa"/>
                <a:cs typeface="Comfortaa"/>
                <a:sym typeface="Comfortaa"/>
                <a:hlinkClick r:id="rId4"/>
              </a:rPr>
              <a:t>Missed Trash Collection Pickups, Nashville</a:t>
            </a:r>
            <a:endParaRPr sz="1300">
              <a:solidFill>
                <a:schemeClr val="dk2"/>
              </a:solidFill>
              <a:latin typeface="Comfortaa"/>
              <a:ea typeface="Comfortaa"/>
              <a:cs typeface="Comfortaa"/>
              <a:sym typeface="Comfortaa"/>
            </a:endParaRPr>
          </a:p>
        </p:txBody>
      </p:sp>
      <p:pic>
        <p:nvPicPr>
          <p:cNvPr descr="A map of a city with numbers and a number of people per square mile&#10;&#10;AI-generated content may be incorrect." id="204" name="Google Shape;204;p35"/>
          <p:cNvPicPr preferRelativeResize="0"/>
          <p:nvPr/>
        </p:nvPicPr>
        <p:blipFill>
          <a:blip r:embed="rId5">
            <a:alphaModFix/>
          </a:blip>
          <a:stretch>
            <a:fillRect/>
          </a:stretch>
        </p:blipFill>
        <p:spPr>
          <a:xfrm>
            <a:off x="152400" y="1152475"/>
            <a:ext cx="2414541" cy="3791000"/>
          </a:xfrm>
          <a:prstGeom prst="rect">
            <a:avLst/>
          </a:prstGeom>
          <a:noFill/>
          <a:ln>
            <a:noFill/>
          </a:ln>
        </p:spPr>
      </p:pic>
      <p:sp>
        <p:nvSpPr>
          <p:cNvPr id="205" name="Google Shape;205;p35"/>
          <p:cNvSpPr txBox="1"/>
          <p:nvPr/>
        </p:nvSpPr>
        <p:spPr>
          <a:xfrm>
            <a:off x="276223" y="1273063"/>
            <a:ext cx="2437500" cy="2373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36"/>
          <p:cNvSpPr txBox="1"/>
          <p:nvPr>
            <p:ph type="title"/>
          </p:nvPr>
        </p:nvSpPr>
        <p:spPr>
          <a:xfrm>
            <a:off x="311700" y="2009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Summary</a:t>
            </a:r>
            <a:endParaRPr/>
          </a:p>
        </p:txBody>
      </p:sp>
      <p:sp>
        <p:nvSpPr>
          <p:cNvPr id="211" name="Google Shape;211;p36"/>
          <p:cNvSpPr txBox="1"/>
          <p:nvPr>
            <p:ph idx="1" type="body"/>
          </p:nvPr>
        </p:nvSpPr>
        <p:spPr>
          <a:xfrm>
            <a:off x="311700" y="773650"/>
            <a:ext cx="8520600" cy="42198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Population plays a large role in opioid prescription rates and deaths, but it’s not the determining factor</a:t>
            </a:r>
            <a:endParaRPr/>
          </a:p>
          <a:p>
            <a:pPr indent="-342900" lvl="0" marL="457200" rtl="0" algn="l">
              <a:spcBef>
                <a:spcPts val="0"/>
              </a:spcBef>
              <a:spcAft>
                <a:spcPts val="0"/>
              </a:spcAft>
              <a:buSzPts val="1800"/>
              <a:buChar char="●"/>
            </a:pPr>
            <a:r>
              <a:rPr lang="en"/>
              <a:t>Rural areas may have similar overdose rates to metropolitan areas</a:t>
            </a:r>
            <a:endParaRPr/>
          </a:p>
          <a:p>
            <a:pPr indent="-342900" lvl="0" marL="457200" rtl="0" algn="l">
              <a:spcBef>
                <a:spcPts val="0"/>
              </a:spcBef>
              <a:spcAft>
                <a:spcPts val="0"/>
              </a:spcAft>
              <a:buSzPts val="1800"/>
              <a:buChar char="●"/>
            </a:pPr>
            <a:r>
              <a:rPr lang="en"/>
              <a:t>There is a precedent of reduced opioid deaths in major cities</a:t>
            </a:r>
            <a:endParaRPr/>
          </a:p>
          <a:p>
            <a:pPr indent="-317500" lvl="1" marL="914400" rtl="0" algn="l">
              <a:spcBef>
                <a:spcPts val="0"/>
              </a:spcBef>
              <a:spcAft>
                <a:spcPts val="0"/>
              </a:spcAft>
              <a:buSzPts val="1400"/>
              <a:buChar char="○"/>
            </a:pPr>
            <a:r>
              <a:rPr lang="en"/>
              <a:t>Memphis, Shelby County TN. Deaths are trending downward</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37"/>
          <p:cNvSpPr txBox="1"/>
          <p:nvPr>
            <p:ph type="title"/>
          </p:nvPr>
        </p:nvSpPr>
        <p:spPr>
          <a:xfrm>
            <a:off x="311700" y="1648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Conclusion</a:t>
            </a:r>
            <a:endParaRPr/>
          </a:p>
        </p:txBody>
      </p:sp>
      <p:sp>
        <p:nvSpPr>
          <p:cNvPr id="217" name="Google Shape;217;p37"/>
          <p:cNvSpPr txBox="1"/>
          <p:nvPr>
            <p:ph idx="1" type="body"/>
          </p:nvPr>
        </p:nvSpPr>
        <p:spPr>
          <a:xfrm>
            <a:off x="311700" y="737500"/>
            <a:ext cx="8520600" cy="41565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More oversight of opioid prescriptions in Tennessee is essential to reducing overdose death rates</a:t>
            </a:r>
            <a:endParaRPr/>
          </a:p>
          <a:p>
            <a:pPr indent="-342900" lvl="0" marL="457200" rtl="0" algn="l">
              <a:spcBef>
                <a:spcPts val="0"/>
              </a:spcBef>
              <a:spcAft>
                <a:spcPts val="0"/>
              </a:spcAft>
              <a:buSzPts val="1800"/>
              <a:buChar char="●"/>
            </a:pPr>
            <a:r>
              <a:rPr lang="en"/>
              <a:t>Top opioid prescribers can be identified, and steps taken to reduce prescription rates </a:t>
            </a:r>
            <a:endParaRPr/>
          </a:p>
          <a:p>
            <a:pPr indent="-342900" lvl="0" marL="457200" rtl="0" algn="l">
              <a:spcBef>
                <a:spcPts val="0"/>
              </a:spcBef>
              <a:spcAft>
                <a:spcPts val="0"/>
              </a:spcAft>
              <a:buSzPts val="1800"/>
              <a:buChar char="●"/>
            </a:pPr>
            <a:r>
              <a:rPr lang="en"/>
              <a:t>The rural counties of TN should be scrutinized more closely for prescription abuse</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p1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700">
                <a:solidFill>
                  <a:srgbClr val="1F2328"/>
                </a:solidFill>
                <a:highlight>
                  <a:srgbClr val="FFFFFF"/>
                </a:highlight>
                <a:latin typeface="Impact"/>
                <a:ea typeface="Impact"/>
                <a:cs typeface="Impact"/>
                <a:sym typeface="Impact"/>
              </a:rPr>
              <a:t>Trends in Total Overdose Deaths Over Time</a:t>
            </a:r>
            <a:endParaRPr sz="5300">
              <a:latin typeface="Impact"/>
              <a:ea typeface="Impact"/>
              <a:cs typeface="Impact"/>
              <a:sym typeface="Impact"/>
            </a:endParaRPr>
          </a:p>
        </p:txBody>
      </p:sp>
      <p:sp>
        <p:nvSpPr>
          <p:cNvPr id="75" name="Google Shape;75;p1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t/>
            </a:r>
            <a:endParaRPr/>
          </a:p>
          <a:p>
            <a:pPr indent="0" lvl="0" marL="0" rtl="0" algn="l">
              <a:spcBef>
                <a:spcPts val="1200"/>
              </a:spcBef>
              <a:spcAft>
                <a:spcPts val="1200"/>
              </a:spcAft>
              <a:buNone/>
            </a:pPr>
            <a:r>
              <a:t/>
            </a:r>
            <a:endParaRPr/>
          </a:p>
        </p:txBody>
      </p:sp>
      <p:pic>
        <p:nvPicPr>
          <p:cNvPr id="76" name="Google Shape;76;p15"/>
          <p:cNvPicPr preferRelativeResize="0"/>
          <p:nvPr/>
        </p:nvPicPr>
        <p:blipFill>
          <a:blip r:embed="rId3">
            <a:alphaModFix/>
          </a:blip>
          <a:stretch>
            <a:fillRect/>
          </a:stretch>
        </p:blipFill>
        <p:spPr>
          <a:xfrm>
            <a:off x="1264275" y="1419225"/>
            <a:ext cx="6705600" cy="37242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sp>
        <p:nvSpPr>
          <p:cNvPr id="81" name="Google Shape;81;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820">
                <a:latin typeface="Impact"/>
                <a:ea typeface="Impact"/>
                <a:cs typeface="Impact"/>
                <a:sym typeface="Impact"/>
              </a:rPr>
              <a:t>Trends in Overdose Deaths: Davidson vs. Shelby Counties</a:t>
            </a:r>
            <a:endParaRPr sz="2820">
              <a:latin typeface="Impact"/>
              <a:ea typeface="Impact"/>
              <a:cs typeface="Impact"/>
              <a:sym typeface="Impact"/>
            </a:endParaRPr>
          </a:p>
        </p:txBody>
      </p:sp>
      <p:sp>
        <p:nvSpPr>
          <p:cNvPr id="82" name="Google Shape;82;p1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83" name="Google Shape;83;p16"/>
          <p:cNvPicPr preferRelativeResize="0"/>
          <p:nvPr/>
        </p:nvPicPr>
        <p:blipFill>
          <a:blip r:embed="rId3">
            <a:alphaModFix/>
          </a:blip>
          <a:stretch>
            <a:fillRect/>
          </a:stretch>
        </p:blipFill>
        <p:spPr>
          <a:xfrm>
            <a:off x="248425" y="1152475"/>
            <a:ext cx="8520599" cy="37242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7"/>
          <p:cNvSpPr txBox="1"/>
          <p:nvPr>
            <p:ph type="title"/>
          </p:nvPr>
        </p:nvSpPr>
        <p:spPr>
          <a:xfrm>
            <a:off x="311700" y="2732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3820">
                <a:latin typeface="Impact"/>
                <a:ea typeface="Impact"/>
                <a:cs typeface="Impact"/>
                <a:sym typeface="Impact"/>
              </a:rPr>
              <a:t>The 3 Most Downward Trending Counties </a:t>
            </a:r>
            <a:endParaRPr sz="3820">
              <a:latin typeface="Impact"/>
              <a:ea typeface="Impact"/>
              <a:cs typeface="Impact"/>
              <a:sym typeface="Impact"/>
            </a:endParaRPr>
          </a:p>
        </p:txBody>
      </p:sp>
      <p:sp>
        <p:nvSpPr>
          <p:cNvPr id="89" name="Google Shape;89;p1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90" name="Google Shape;90;p17" title="campbell.png"/>
          <p:cNvPicPr preferRelativeResize="0"/>
          <p:nvPr/>
        </p:nvPicPr>
        <p:blipFill>
          <a:blip r:embed="rId3">
            <a:alphaModFix/>
          </a:blip>
          <a:stretch>
            <a:fillRect/>
          </a:stretch>
        </p:blipFill>
        <p:spPr>
          <a:xfrm>
            <a:off x="0" y="1098250"/>
            <a:ext cx="9144000" cy="39910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96" name="Google Shape;96;p1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97" name="Google Shape;97;p18" title="washington.png"/>
          <p:cNvPicPr preferRelativeResize="0"/>
          <p:nvPr/>
        </p:nvPicPr>
        <p:blipFill>
          <a:blip r:embed="rId3">
            <a:alphaModFix/>
          </a:blip>
          <a:stretch>
            <a:fillRect/>
          </a:stretch>
        </p:blipFill>
        <p:spPr>
          <a:xfrm>
            <a:off x="0" y="0"/>
            <a:ext cx="9204076" cy="51435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03" name="Google Shape;103;p1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04" name="Google Shape;104;p19"/>
          <p:cNvPicPr preferRelativeResize="0"/>
          <p:nvPr/>
        </p:nvPicPr>
        <p:blipFill>
          <a:blip r:embed="rId3">
            <a:alphaModFix/>
          </a:blip>
          <a:stretch>
            <a:fillRect/>
          </a:stretch>
        </p:blipFill>
        <p:spPr>
          <a:xfrm>
            <a:off x="-153050" y="-77750"/>
            <a:ext cx="9297049" cy="498985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10" name="Google Shape;110;p2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11" name="Google Shape;111;p20"/>
          <p:cNvPicPr preferRelativeResize="0"/>
          <p:nvPr/>
        </p:nvPicPr>
        <p:blipFill>
          <a:blip r:embed="rId3">
            <a:alphaModFix/>
          </a:blip>
          <a:stretch>
            <a:fillRect/>
          </a:stretch>
        </p:blipFill>
        <p:spPr>
          <a:xfrm>
            <a:off x="0" y="52775"/>
            <a:ext cx="9144000" cy="52431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420">
                <a:latin typeface="Impact"/>
                <a:ea typeface="Impact"/>
                <a:cs typeface="Impact"/>
                <a:sym typeface="Impact"/>
              </a:rPr>
              <a:t>Opioid Spending and Overdose Deaths: What’s the </a:t>
            </a:r>
            <a:r>
              <a:rPr lang="en" sz="2820">
                <a:latin typeface="Impact"/>
                <a:ea typeface="Impact"/>
                <a:cs typeface="Impact"/>
                <a:sym typeface="Impact"/>
              </a:rPr>
              <a:t>Connection?</a:t>
            </a:r>
            <a:endParaRPr sz="2920">
              <a:latin typeface="Impact"/>
              <a:ea typeface="Impact"/>
              <a:cs typeface="Impact"/>
              <a:sym typeface="Impact"/>
            </a:endParaRPr>
          </a:p>
        </p:txBody>
      </p:sp>
      <p:sp>
        <p:nvSpPr>
          <p:cNvPr id="117" name="Google Shape;117;p2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18" name="Google Shape;118;p21"/>
          <p:cNvPicPr preferRelativeResize="0"/>
          <p:nvPr/>
        </p:nvPicPr>
        <p:blipFill>
          <a:blip r:embed="rId3">
            <a:alphaModFix/>
          </a:blip>
          <a:stretch>
            <a:fillRect/>
          </a:stretch>
        </p:blipFill>
        <p:spPr>
          <a:xfrm>
            <a:off x="0" y="1152475"/>
            <a:ext cx="9144000" cy="39117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